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74" r:id="rId22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59" d="100"/>
          <a:sy n="59" d="100"/>
        </p:scale>
        <p:origin x="102" y="129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E8D551-EAFC-440E-BE76-FE90AA8B3E59}" type="datetime1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2019/6/24</a:t>
            </a:fld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1D97-EEB6-429B-AC02-D2212B4618C4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B36274-F2B9-4C45-BBB4-0EDF4CD651A7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</a:t>
            </a:fld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10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4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11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7980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12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20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13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72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14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464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15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8363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16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124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17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8979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18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262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19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627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2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152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20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8284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3B36274-F2B9-4C45-BBB4-0EDF4CD651A7}" type="slidenum">
              <a:rPr lang="en-US" altLang="zh-CN" noProof="0" smtClean="0">
                <a:latin typeface="+mj-ea"/>
                <a:ea typeface="+mj-ea"/>
              </a:rPr>
              <a:t>21</a:t>
            </a:fld>
            <a:endParaRPr lang="en-US" altLang="zh-CN" noProof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8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3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17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4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870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5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90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6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39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7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519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8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895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CN" smtClean="0">
                <a:latin typeface="+mj-ea"/>
                <a:ea typeface="+mj-ea"/>
              </a:rPr>
              <a:t>9</a:t>
            </a:fld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813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1764DF-0BFF-4D1B-8A2B-D182D2C86982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6957BA-FEF4-4C8E-A3CA-15601733688D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7D87D77-335E-42D4-B9D3-89AB7FEF850A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6799E2-3CA5-4C9D-94C3-E2110570FF0B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6F3DD1-C0FE-4CA7-96F6-14E5376380EC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36E73D5-A5DE-4A03-8FB8-EB14C67EE15B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6531402-C48B-45C7-8338-830D3FA708E8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D213A6F-62C3-4BE8-B515-BFB6CD5E1DF1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12600F-C6B7-48E7-80DB-91A1C757A881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A80206-60B2-4858-9DFF-4D3DA10A56A1}" type="datetime1">
              <a:rPr lang="zh-CN" altLang="en-US" smtClean="0"/>
              <a:pPr/>
              <a:t>2019/6/20</a:t>
            </a:fld>
            <a:endParaRPr lang="zh-CN" altLang="en-US" dirty="0"/>
          </a:p>
        </p:txBody>
      </p:sp>
      <p:sp>
        <p:nvSpPr>
          <p:cNvPr id="10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图片占位符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pic>
        <p:nvPicPr>
          <p:cNvPr id="9" name="图片 4" descr="为添加图像预留的空占位符。单击占位符，选择要添加的图像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  <a:p>
            <a:pPr lvl="5" rtl="0"/>
            <a:r>
              <a:rPr lang="zh-CN" altLang="en-US" noProof="0" dirty="0"/>
              <a:t>第六级</a:t>
            </a:r>
          </a:p>
          <a:p>
            <a:pPr lvl="6" rtl="0"/>
            <a:r>
              <a:rPr lang="zh-CN" altLang="en-US" noProof="0" dirty="0"/>
              <a:t>第七级</a:t>
            </a:r>
          </a:p>
          <a:p>
            <a:pPr lvl="7" rtl="0"/>
            <a:r>
              <a:rPr lang="zh-CN" altLang="en-US" noProof="0" dirty="0"/>
              <a:t>第八级</a:t>
            </a:r>
          </a:p>
          <a:p>
            <a:pPr lvl="8" rtl="0"/>
            <a:r>
              <a:rPr lang="zh-CN" altLang="en-US" noProof="0" dirty="0"/>
              <a:t>第九级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FAAC343B-BF22-4E3E-AE6D-3B66D97B0160}" type="datetime1">
              <a:rPr lang="zh-CN" altLang="en-US" smtClean="0"/>
              <a:pPr/>
              <a:t>2019/6/20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5137D0E-4A4F-4307-8994-C1891D747D59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hqpcb.com/quot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LSTM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2019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年</a:t>
            </a:r>
            <a:endParaRPr lang="zh-cn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4A5215-89DA-45C2-BFB0-FA6AEF7E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260648"/>
            <a:ext cx="7373379" cy="56967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FB5488-3AA4-4B8F-AF96-94ADB2077836}"/>
              </a:ext>
            </a:extLst>
          </p:cNvPr>
          <p:cNvSpPr/>
          <p:nvPr/>
        </p:nvSpPr>
        <p:spPr>
          <a:xfrm>
            <a:off x="7966620" y="980728"/>
            <a:ext cx="4104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不同模型的域内预测结果的说明性示例。 </a:t>
            </a:r>
            <a:endParaRPr lang="en-US" altLang="zh-CN" dirty="0"/>
          </a:p>
          <a:p>
            <a:r>
              <a:rPr lang="zh-CN" altLang="en-US" dirty="0"/>
              <a:t>从上到下：输入框架; 基本事实;</a:t>
            </a:r>
            <a:endParaRPr lang="en-US" altLang="zh-CN" dirty="0"/>
          </a:p>
          <a:p>
            <a:r>
              <a:rPr lang="zh-CN" altLang="en-US" dirty="0"/>
              <a:t>FC-LSTM; ConvLSTM-5X5-5X5-</a:t>
            </a:r>
            <a:r>
              <a:rPr lang="en-US" altLang="zh-CN" dirty="0"/>
              <a:t>1</a:t>
            </a:r>
            <a:r>
              <a:rPr lang="zh-CN" altLang="en-US" dirty="0"/>
              <a:t>层;</a:t>
            </a:r>
            <a:endParaRPr lang="en-US" altLang="zh-CN" dirty="0"/>
          </a:p>
          <a:p>
            <a:r>
              <a:rPr lang="zh-CN" altLang="en-US" dirty="0"/>
              <a:t>ConvLSTM-5X5-5X5-2层;</a:t>
            </a:r>
            <a:endParaRPr lang="en-US" altLang="zh-CN" dirty="0"/>
          </a:p>
          <a:p>
            <a:r>
              <a:rPr lang="zh-CN" altLang="en-US" dirty="0"/>
              <a:t>ConvLSTM-5X5-5X5-3层; </a:t>
            </a:r>
            <a:endParaRPr lang="en-US" altLang="zh-CN" dirty="0"/>
          </a:p>
          <a:p>
            <a:r>
              <a:rPr lang="zh-CN" altLang="en-US" dirty="0"/>
              <a:t>ConvLSTM-9X9-1X1-2-层;</a:t>
            </a:r>
            <a:endParaRPr lang="en-US" altLang="zh-CN" dirty="0"/>
          </a:p>
          <a:p>
            <a:r>
              <a:rPr lang="zh-CN" altLang="en-US" dirty="0"/>
              <a:t>ConvLSTM-9X9-1X1-3层。</a:t>
            </a:r>
          </a:p>
        </p:txBody>
      </p:sp>
    </p:spTree>
    <p:extLst>
      <p:ext uri="{BB962C8B-B14F-4D97-AF65-F5344CB8AC3E}">
        <p14:creationId xmlns:p14="http://schemas.microsoft.com/office/powerpoint/2010/main" val="14986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F26241-F385-41E4-A973-3897E1E8227A}"/>
              </a:ext>
            </a:extLst>
          </p:cNvPr>
          <p:cNvSpPr txBox="1"/>
          <p:nvPr/>
        </p:nvSpPr>
        <p:spPr>
          <a:xfrm>
            <a:off x="1269876" y="62068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Why?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2A8A5-0AA1-4BC3-84E5-0B344A4DDEC6}"/>
              </a:ext>
            </a:extLst>
          </p:cNvPr>
          <p:cNvSpPr txBox="1"/>
          <p:nvPr/>
        </p:nvSpPr>
        <p:spPr>
          <a:xfrm>
            <a:off x="945840" y="1556792"/>
            <a:ext cx="10297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 RNN</a:t>
            </a:r>
            <a:r>
              <a:rPr lang="zh-CN" altLang="en-US" sz="2400" dirty="0"/>
              <a:t>只能传递短期记忆，当输入序列较长时，</a:t>
            </a:r>
            <a:r>
              <a:rPr lang="en-US" altLang="zh-CN" sz="2400" dirty="0"/>
              <a:t>RNN</a:t>
            </a:r>
            <a:r>
              <a:rPr lang="zh-CN" altLang="en-US" sz="2400" dirty="0"/>
              <a:t>很难讲较早的信息传递到较后步骤的。</a:t>
            </a:r>
            <a:endParaRPr lang="en-US" altLang="zh-CN" sz="2400" dirty="0"/>
          </a:p>
          <a:p>
            <a:r>
              <a:rPr lang="zh-CN" altLang="en-US" sz="2400" dirty="0"/>
              <a:t>        因为在反向传播阶段</a:t>
            </a:r>
            <a:r>
              <a:rPr lang="en-US" altLang="zh-CN" sz="2400" dirty="0"/>
              <a:t>RNN</a:t>
            </a:r>
            <a:r>
              <a:rPr lang="zh-CN" altLang="en-US" sz="2400" dirty="0"/>
              <a:t>的梯度可能会消失，序列够长时，梯度值会变得非常小，权重无法更新，网络停止学习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739D6-EC85-4D3D-BCBE-9B19DD885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74" y="3126452"/>
            <a:ext cx="5155475" cy="3273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5401D6-EE49-415D-B864-1B08BD133905}"/>
              </a:ext>
            </a:extLst>
          </p:cNvPr>
          <p:cNvSpPr/>
          <p:nvPr/>
        </p:nvSpPr>
        <p:spPr>
          <a:xfrm>
            <a:off x="961661" y="430165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</a:t>
            </a:r>
            <a:r>
              <a:rPr lang="en-US" altLang="zh-CN" sz="2400" dirty="0">
                <a:latin typeface="+mn-ea"/>
              </a:rPr>
              <a:t>chael Nguyen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3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88756D-8807-4914-8313-373997295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7" y="216024"/>
            <a:ext cx="7620000" cy="3981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C567E4-679A-4960-ACAF-F1BB056F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76" y="3219974"/>
            <a:ext cx="6096000" cy="342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5C3FF2-9C4B-4D80-8405-CCA5F6920C27}"/>
              </a:ext>
            </a:extLst>
          </p:cNvPr>
          <p:cNvSpPr txBox="1"/>
          <p:nvPr/>
        </p:nvSpPr>
        <p:spPr>
          <a:xfrm>
            <a:off x="1197868" y="4934474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保留相关信息，忘却不相关数据。</a:t>
            </a:r>
          </a:p>
        </p:txBody>
      </p:sp>
    </p:spTree>
    <p:extLst>
      <p:ext uri="{BB962C8B-B14F-4D97-AF65-F5344CB8AC3E}">
        <p14:creationId xmlns:p14="http://schemas.microsoft.com/office/powerpoint/2010/main" val="25554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6FEE0E-5DF5-469B-898C-FB860B99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92" y="828700"/>
            <a:ext cx="8808640" cy="2312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5ABAB4-2F52-4CC0-83AE-16437E4A4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3717032"/>
            <a:ext cx="6096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6CE42-F83B-4330-8C45-36127782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8" y="4054814"/>
            <a:ext cx="10496467" cy="1392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7D51DA-521C-44A2-9F3D-B48744AB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81" y="1320154"/>
            <a:ext cx="4738057" cy="18752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29AA25-FBF9-4E5B-B235-9523DEF65330}"/>
              </a:ext>
            </a:extLst>
          </p:cNvPr>
          <p:cNvSpPr txBox="1"/>
          <p:nvPr/>
        </p:nvSpPr>
        <p:spPr>
          <a:xfrm>
            <a:off x="837828" y="193462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激活函数</a:t>
            </a:r>
            <a:r>
              <a:rPr lang="en-US" altLang="zh-CN" dirty="0"/>
              <a:t>Tanh</a:t>
            </a:r>
            <a:r>
              <a:rPr lang="zh-CN" altLang="en-US" dirty="0"/>
              <a:t>：调节流经网络的值</a:t>
            </a:r>
          </a:p>
        </p:txBody>
      </p:sp>
    </p:spTree>
    <p:extLst>
      <p:ext uri="{BB962C8B-B14F-4D97-AF65-F5344CB8AC3E}">
        <p14:creationId xmlns:p14="http://schemas.microsoft.com/office/powerpoint/2010/main" val="23856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14AC5C-A0CA-4CB9-BC59-7E4D948E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44" y="548680"/>
            <a:ext cx="5034136" cy="30078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D00A60-3095-41D5-A528-70D78FEC4EAB}"/>
              </a:ext>
            </a:extLst>
          </p:cNvPr>
          <p:cNvSpPr txBox="1"/>
          <p:nvPr/>
        </p:nvSpPr>
        <p:spPr>
          <a:xfrm>
            <a:off x="621804" y="3933056"/>
            <a:ext cx="1087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核心：</a:t>
            </a:r>
            <a:r>
              <a:rPr lang="en-US" altLang="zh-CN" sz="2000" dirty="0"/>
              <a:t>Cell</a:t>
            </a:r>
            <a:r>
              <a:rPr lang="zh-CN" altLang="en-US" sz="2000" dirty="0"/>
              <a:t> 的状态和各种控制门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Cell</a:t>
            </a:r>
            <a:r>
              <a:rPr lang="zh-CN" altLang="en-US" sz="2000" dirty="0"/>
              <a:t>的状态包含多个值的向量（记忆），可以在序列的整个处理过程中携带相关信息（摆脱短期记忆问题）</a:t>
            </a:r>
            <a:endParaRPr lang="en-US" altLang="zh-CN" sz="2000" dirty="0"/>
          </a:p>
          <a:p>
            <a:r>
              <a:rPr lang="zh-CN" altLang="en-US" sz="2000" dirty="0"/>
              <a:t>控制门负责把需要的信息保留到</a:t>
            </a:r>
            <a:r>
              <a:rPr lang="en-US" altLang="zh-CN" sz="2000" dirty="0"/>
              <a:t>cell</a:t>
            </a:r>
            <a:r>
              <a:rPr lang="zh-CN" altLang="en-US" sz="2000" dirty="0"/>
              <a:t>中，移除无用信息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Sigmoid</a:t>
            </a:r>
            <a:r>
              <a:rPr lang="zh-CN" altLang="en-US" sz="2000" dirty="0"/>
              <a:t>：</a:t>
            </a:r>
            <a:r>
              <a:rPr lang="en-US" altLang="zh-CN" sz="2000" dirty="0"/>
              <a:t>0-1</a:t>
            </a:r>
            <a:r>
              <a:rPr lang="zh-CN" altLang="en-US" sz="2000" dirty="0"/>
              <a:t>，有助于在</a:t>
            </a:r>
            <a:r>
              <a:rPr lang="en-US" altLang="zh-CN" sz="2000" dirty="0"/>
              <a:t>cell</a:t>
            </a:r>
            <a:r>
              <a:rPr lang="zh-CN" altLang="en-US" sz="2000" dirty="0"/>
              <a:t>中更新、去除数据（</a:t>
            </a:r>
            <a:r>
              <a:rPr lang="en-US" altLang="zh-CN" sz="2000" dirty="0"/>
              <a:t>0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乘法）</a:t>
            </a:r>
          </a:p>
        </p:txBody>
      </p:sp>
    </p:spTree>
    <p:extLst>
      <p:ext uri="{BB962C8B-B14F-4D97-AF65-F5344CB8AC3E}">
        <p14:creationId xmlns:p14="http://schemas.microsoft.com/office/powerpoint/2010/main" val="25179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0A7603-8289-45BD-A627-F4D79F9BEAA8}"/>
              </a:ext>
            </a:extLst>
          </p:cNvPr>
          <p:cNvSpPr txBox="1"/>
          <p:nvPr/>
        </p:nvSpPr>
        <p:spPr>
          <a:xfrm>
            <a:off x="837828" y="6926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遗忘门</a:t>
            </a:r>
          </a:p>
        </p:txBody>
      </p:sp>
      <p:pic>
        <p:nvPicPr>
          <p:cNvPr id="1026" name="Picture 2" descr="http://file.elecfans.com/web1/M00/69/27/o4YBAFvTuveAMK-AAAKmelg8jMI368.gif">
            <a:extLst>
              <a:ext uri="{FF2B5EF4-FFF2-40B4-BE49-F238E27FC236}">
                <a16:creationId xmlns:a16="http://schemas.microsoft.com/office/drawing/2014/main" id="{F3B91BF4-1558-49E8-9EFB-0F48EEB559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20" y="1983793"/>
            <a:ext cx="5491784" cy="28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F496EE-A0EC-4CC2-868B-F9DABFF1E108}"/>
              </a:ext>
            </a:extLst>
          </p:cNvPr>
          <p:cNvSpPr txBox="1"/>
          <p:nvPr/>
        </p:nvSpPr>
        <p:spPr>
          <a:xfrm>
            <a:off x="4905625" y="141277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越接近</a:t>
            </a:r>
            <a:r>
              <a:rPr lang="en-US" altLang="zh-CN" dirty="0"/>
              <a:t>0</a:t>
            </a:r>
            <a:r>
              <a:rPr lang="zh-CN" altLang="en-US" dirty="0"/>
              <a:t>越容易被遗忘</a:t>
            </a:r>
          </a:p>
        </p:txBody>
      </p:sp>
    </p:spTree>
    <p:extLst>
      <p:ext uri="{BB962C8B-B14F-4D97-AF65-F5344CB8AC3E}">
        <p14:creationId xmlns:p14="http://schemas.microsoft.com/office/powerpoint/2010/main" val="3396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A07C2E-A773-428C-AEFA-095194DA1EB4}"/>
              </a:ext>
            </a:extLst>
          </p:cNvPr>
          <p:cNvSpPr txBox="1"/>
          <p:nvPr/>
        </p:nvSpPr>
        <p:spPr>
          <a:xfrm>
            <a:off x="837828" y="6926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输入门</a:t>
            </a:r>
          </a:p>
        </p:txBody>
      </p:sp>
      <p:pic>
        <p:nvPicPr>
          <p:cNvPr id="2050" name="Picture 2" descr="http://file.elecfans.com/web1/M00/69/27/o4YBAFvTuvuARZwGAAPXT-nnJfs915.gif">
            <a:extLst>
              <a:ext uri="{FF2B5EF4-FFF2-40B4-BE49-F238E27FC236}">
                <a16:creationId xmlns:a16="http://schemas.microsoft.com/office/drawing/2014/main" id="{D008F98A-32E0-4AC7-B28C-F429EE3AD9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148" y="1340768"/>
            <a:ext cx="5892527" cy="279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958445-9D3B-4CE1-8B8F-D4286B1A9108}"/>
              </a:ext>
            </a:extLst>
          </p:cNvPr>
          <p:cNvSpPr txBox="1"/>
          <p:nvPr/>
        </p:nvSpPr>
        <p:spPr>
          <a:xfrm>
            <a:off x="3039030" y="4695931"/>
            <a:ext cx="6110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隐藏状态</a:t>
            </a:r>
            <a:r>
              <a:rPr lang="en-US" altLang="zh-CN" dirty="0"/>
              <a:t>+</a:t>
            </a:r>
            <a:r>
              <a:rPr lang="zh-CN" altLang="en-US" dirty="0"/>
              <a:t>当前输入 </a:t>
            </a:r>
            <a:r>
              <a:rPr lang="en-US" altLang="zh-CN" dirty="0">
                <a:sym typeface="Wingdings" panose="05000000000000000000" pitchFamily="2" charset="2"/>
              </a:rPr>
              <a:t> tanh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-1,1</a:t>
            </a:r>
            <a:r>
              <a:rPr lang="zh-CN" altLang="en-US" dirty="0">
                <a:sym typeface="Wingdings" panose="05000000000000000000" pitchFamily="2" charset="2"/>
              </a:rPr>
              <a:t>），防止神经网络数值过大 </a:t>
            </a:r>
            <a:r>
              <a:rPr lang="en-US" altLang="zh-CN" dirty="0">
                <a:sym typeface="Wingdings" panose="05000000000000000000" pitchFamily="2" charset="2"/>
              </a:rPr>
              <a:t> sigmoid</a:t>
            </a:r>
            <a:r>
              <a:rPr lang="zh-CN" altLang="en-US" dirty="0">
                <a:sym typeface="Wingdings" panose="05000000000000000000" pitchFamily="2" charset="2"/>
              </a:rPr>
              <a:t>决定对于保持</a:t>
            </a:r>
            <a:r>
              <a:rPr lang="en-US" altLang="zh-CN" dirty="0">
                <a:sym typeface="Wingdings" panose="05000000000000000000" pitchFamily="2" charset="2"/>
              </a:rPr>
              <a:t>tanh</a:t>
            </a:r>
            <a:r>
              <a:rPr lang="zh-CN" altLang="en-US" dirty="0">
                <a:sym typeface="Wingdings" panose="05000000000000000000" pitchFamily="2" charset="2"/>
              </a:rPr>
              <a:t>的输出，原隐藏 状态和当前输入中哪些信息是重要的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2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A0F28-C317-4AE1-B39C-FA606CB33678}"/>
              </a:ext>
            </a:extLst>
          </p:cNvPr>
          <p:cNvSpPr txBox="1"/>
          <p:nvPr/>
        </p:nvSpPr>
        <p:spPr>
          <a:xfrm>
            <a:off x="837828" y="69269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Cell</a:t>
            </a:r>
            <a:r>
              <a:rPr lang="zh-CN" altLang="en-US" sz="2800" dirty="0"/>
              <a:t>状态</a:t>
            </a:r>
          </a:p>
        </p:txBody>
      </p:sp>
      <p:pic>
        <p:nvPicPr>
          <p:cNvPr id="3074" name="Picture 2" descr="http://file.elecfans.com/web1/M00/69/28/o4YBAFvTuvyAGgR2AAIDEMlvPYw472.gif">
            <a:extLst>
              <a:ext uri="{FF2B5EF4-FFF2-40B4-BE49-F238E27FC236}">
                <a16:creationId xmlns:a16="http://schemas.microsoft.com/office/drawing/2014/main" id="{3BD7DE14-943B-40BC-AC85-C3E68BE851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69" y="1412776"/>
            <a:ext cx="5532486" cy="29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40E454-8A23-4994-9962-55AC0F6E416B}"/>
              </a:ext>
            </a:extLst>
          </p:cNvPr>
          <p:cNvSpPr txBox="1"/>
          <p:nvPr/>
        </p:nvSpPr>
        <p:spPr>
          <a:xfrm>
            <a:off x="3039030" y="4695931"/>
            <a:ext cx="611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隐藏状态</a:t>
            </a:r>
            <a:r>
              <a:rPr lang="en-US" altLang="zh-CN" dirty="0"/>
              <a:t>+</a:t>
            </a:r>
            <a:r>
              <a:rPr lang="zh-CN" altLang="en-US" dirty="0"/>
              <a:t>遗忘门输出向量点乘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与输入门输出点乘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当前输入中新信息放入</a:t>
            </a:r>
            <a:r>
              <a:rPr lang="en-US" altLang="zh-CN" dirty="0">
                <a:sym typeface="Wingdings" panose="05000000000000000000" pitchFamily="2" charset="2"/>
              </a:rPr>
              <a:t>cell</a:t>
            </a:r>
            <a:r>
              <a:rPr lang="zh-CN" altLang="en-US" dirty="0">
                <a:sym typeface="Wingdings" panose="05000000000000000000" pitchFamily="2" charset="2"/>
              </a:rPr>
              <a:t>状态 </a:t>
            </a:r>
            <a:r>
              <a:rPr lang="en-US" altLang="zh-CN" dirty="0">
                <a:sym typeface="Wingdings" panose="05000000000000000000" pitchFamily="2" charset="2"/>
              </a:rPr>
              <a:t>  </a:t>
            </a:r>
            <a:r>
              <a:rPr lang="zh-CN" altLang="en-US" dirty="0">
                <a:sym typeface="Wingdings" panose="05000000000000000000" pitchFamily="2" charset="2"/>
              </a:rPr>
              <a:t>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3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D00A0A-0E80-46D1-9F0B-45BAEC3C20AD}"/>
              </a:ext>
            </a:extLst>
          </p:cNvPr>
          <p:cNvSpPr txBox="1"/>
          <p:nvPr/>
        </p:nvSpPr>
        <p:spPr>
          <a:xfrm>
            <a:off x="837828" y="6926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输出门</a:t>
            </a:r>
          </a:p>
        </p:txBody>
      </p:sp>
      <p:pic>
        <p:nvPicPr>
          <p:cNvPr id="4098" name="Picture 2" descr="http://file.elecfans.com/web1/M00/69/28/o4YBAFvTuv6AIHFKAAMqfIBO80w953.gif">
            <a:extLst>
              <a:ext uri="{FF2B5EF4-FFF2-40B4-BE49-F238E27FC236}">
                <a16:creationId xmlns:a16="http://schemas.microsoft.com/office/drawing/2014/main" id="{4C41EC97-6ECD-4886-B222-BB63243DAF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69" y="1556792"/>
            <a:ext cx="5532486" cy="26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A96BFD-E2D5-4BAE-AA5F-8D55EF2AF252}"/>
              </a:ext>
            </a:extLst>
          </p:cNvPr>
          <p:cNvSpPr txBox="1"/>
          <p:nvPr/>
        </p:nvSpPr>
        <p:spPr>
          <a:xfrm>
            <a:off x="3039030" y="4695931"/>
            <a:ext cx="6110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决定下一隐藏状态，包含输入信息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遗忘门：先前步骤有关信息</a:t>
            </a:r>
            <a:endParaRPr lang="en-US" altLang="zh-CN" dirty="0"/>
          </a:p>
          <a:p>
            <a:r>
              <a:rPr lang="zh-CN" altLang="en-US" dirty="0"/>
              <a:t>输入门：当前步骤添加信息</a:t>
            </a:r>
            <a:endParaRPr lang="en-US" altLang="zh-CN" dirty="0"/>
          </a:p>
          <a:p>
            <a:r>
              <a:rPr lang="zh-CN" altLang="en-US" dirty="0"/>
              <a:t>输出门：下一隐藏状态</a:t>
            </a:r>
          </a:p>
        </p:txBody>
      </p:sp>
    </p:spTree>
    <p:extLst>
      <p:ext uri="{BB962C8B-B14F-4D97-AF65-F5344CB8AC3E}">
        <p14:creationId xmlns:p14="http://schemas.microsoft.com/office/powerpoint/2010/main" val="3103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85A1B-F9AD-4D7B-866F-16B143B84CA6}"/>
              </a:ext>
            </a:extLst>
          </p:cNvPr>
          <p:cNvSpPr/>
          <p:nvPr/>
        </p:nvSpPr>
        <p:spPr>
          <a:xfrm>
            <a:off x="1629916" y="764704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NimbusRomNo9L-Medi"/>
              </a:rPr>
              <a:t>Convolutional LSTM Network: A Machine Learning Approach for Precipitation Nowcasting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7BEA91-2ECF-466B-8B84-6326CD5E8034}"/>
              </a:ext>
            </a:extLst>
          </p:cNvPr>
          <p:cNvSpPr/>
          <p:nvPr/>
        </p:nvSpPr>
        <p:spPr>
          <a:xfrm>
            <a:off x="2962064" y="2204864"/>
            <a:ext cx="626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imbusRomNo9L-Medi"/>
              </a:rPr>
              <a:t>Xingjian Shi        </a:t>
            </a:r>
            <a:r>
              <a:rPr lang="en-US" altLang="zh-CN" dirty="0" err="1">
                <a:latin typeface="NimbusRomNo9L-Medi"/>
              </a:rPr>
              <a:t>Zhourong</a:t>
            </a:r>
            <a:r>
              <a:rPr lang="en-US" altLang="zh-CN" dirty="0">
                <a:latin typeface="NimbusRomNo9L-Medi"/>
              </a:rPr>
              <a:t> Chen         Hao Wang        </a:t>
            </a:r>
            <a:r>
              <a:rPr lang="en-US" altLang="zh-CN" dirty="0" err="1">
                <a:latin typeface="NimbusRomNo9L-Medi"/>
              </a:rPr>
              <a:t>Dit</a:t>
            </a:r>
            <a:r>
              <a:rPr lang="en-US" altLang="zh-CN" dirty="0">
                <a:latin typeface="NimbusRomNo9L-Medi"/>
              </a:rPr>
              <a:t>-Yan Yeung</a:t>
            </a:r>
          </a:p>
          <a:p>
            <a:pPr algn="ctr"/>
            <a:r>
              <a:rPr lang="en-US" altLang="zh-CN" dirty="0">
                <a:latin typeface="NimbusRomNo9L-Regu"/>
              </a:rPr>
              <a:t>Department of Computer Science and Engineering</a:t>
            </a:r>
          </a:p>
          <a:p>
            <a:pPr algn="ctr"/>
            <a:r>
              <a:rPr lang="en-US" altLang="zh-CN" dirty="0">
                <a:latin typeface="NimbusRomNo9L-Regu"/>
              </a:rPr>
              <a:t>Hong Kong University of Science and Technology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5D1AE4-6B49-4CF5-B88B-09E7E0A30677}"/>
              </a:ext>
            </a:extLst>
          </p:cNvPr>
          <p:cNvSpPr/>
          <p:nvPr/>
        </p:nvSpPr>
        <p:spPr>
          <a:xfrm>
            <a:off x="4366220" y="3749414"/>
            <a:ext cx="3456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imbusRomNo9L-Medi"/>
              </a:rPr>
              <a:t>Wai-</a:t>
            </a:r>
            <a:r>
              <a:rPr lang="en-US" altLang="zh-CN" dirty="0" err="1">
                <a:latin typeface="NimbusRomNo9L-Medi"/>
              </a:rPr>
              <a:t>kinWong</a:t>
            </a:r>
            <a:r>
              <a:rPr lang="en-US" altLang="zh-CN" dirty="0">
                <a:latin typeface="NimbusRomNo9L-Medi"/>
              </a:rPr>
              <a:t>        Wang-</a:t>
            </a:r>
            <a:r>
              <a:rPr lang="en-US" altLang="zh-CN" dirty="0" err="1">
                <a:latin typeface="NimbusRomNo9L-Medi"/>
              </a:rPr>
              <a:t>chun</a:t>
            </a:r>
            <a:r>
              <a:rPr lang="en-US" altLang="zh-CN" dirty="0">
                <a:latin typeface="NimbusRomNo9L-Medi"/>
              </a:rPr>
              <a:t> Woo</a:t>
            </a:r>
          </a:p>
          <a:p>
            <a:pPr algn="ctr"/>
            <a:r>
              <a:rPr lang="en-US" altLang="zh-CN" dirty="0">
                <a:latin typeface="NimbusRomNo9L-Regu"/>
              </a:rPr>
              <a:t>Hong Kong Observatory</a:t>
            </a:r>
          </a:p>
          <a:p>
            <a:pPr algn="ctr"/>
            <a:r>
              <a:rPr lang="en-US" altLang="zh-CN" dirty="0">
                <a:latin typeface="NimbusRomNo9L-Regu"/>
              </a:rPr>
              <a:t>Hong Kong, China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6C66DE-DA76-4EB3-9E92-E38E0BBCA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63" y="1088740"/>
            <a:ext cx="632969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6FAD8D-1E00-4819-923D-3FD8E1798A91}"/>
              </a:ext>
            </a:extLst>
          </p:cNvPr>
          <p:cNvSpPr txBox="1"/>
          <p:nvPr/>
        </p:nvSpPr>
        <p:spPr>
          <a:xfrm>
            <a:off x="621804" y="1124744"/>
            <a:ext cx="1094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利用雷达地图（雷达回波数据集）进行降水临近预报的，扩展完全连接的</a:t>
            </a:r>
            <a:r>
              <a:rPr lang="en-US" altLang="zh-CN" dirty="0"/>
              <a:t>LSTM</a:t>
            </a:r>
            <a:r>
              <a:rPr lang="zh-CN" altLang="en-US" dirty="0"/>
              <a:t>以在</a:t>
            </a:r>
            <a:r>
              <a:rPr lang="en-US" altLang="zh-CN" dirty="0"/>
              <a:t>input-to-state </a:t>
            </a:r>
            <a:r>
              <a:rPr lang="zh-CN" altLang="en-US" dirty="0"/>
              <a:t>和</a:t>
            </a:r>
            <a:r>
              <a:rPr lang="en-US" altLang="zh-CN" dirty="0"/>
              <a:t>state-to-state </a:t>
            </a:r>
            <a:r>
              <a:rPr lang="zh-CN" altLang="en-US" dirty="0"/>
              <a:t>转换中均具有卷积结构，以更好地捕获时空相关性的端到端的网络（</a:t>
            </a:r>
            <a:r>
              <a:rPr lang="en-US" altLang="zh-CN" dirty="0" err="1"/>
              <a:t>ConvLSTM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卷积</a:t>
            </a:r>
            <a:r>
              <a:rPr lang="en-US" altLang="zh-CN" dirty="0"/>
              <a:t>LSTM</a:t>
            </a:r>
            <a:r>
              <a:rPr lang="zh-CN" altLang="en-US" dirty="0"/>
              <a:t>网络将降水临近预报制定为时空序列预测问题，增加卷积结构，堆叠多个</a:t>
            </a:r>
            <a:r>
              <a:rPr lang="en-US" altLang="zh-CN" dirty="0" err="1"/>
              <a:t>ConvLSTM</a:t>
            </a:r>
            <a:r>
              <a:rPr lang="zh-CN" altLang="en-US" dirty="0"/>
              <a:t>层并形成编码预测结构。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合理的端到端模型 </a:t>
            </a:r>
            <a:r>
              <a:rPr lang="en-US" altLang="zh-CN" dirty="0"/>
              <a:t>+ </a:t>
            </a:r>
            <a:r>
              <a:rPr lang="zh-CN" altLang="en-US" dirty="0"/>
              <a:t>足够的训练数据 </a:t>
            </a:r>
            <a:r>
              <a:rPr lang="en-US" altLang="zh-CN" dirty="0"/>
              <a:t>= </a:t>
            </a:r>
            <a:r>
              <a:rPr lang="zh-CN" altLang="en-US" dirty="0"/>
              <a:t>解决问题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3F2FB-4960-49D8-AB50-630A00513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78" y="3429000"/>
            <a:ext cx="3342668" cy="25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00E30DF-6E36-44E2-AC6E-265FB8F60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97998"/>
              </p:ext>
            </p:extLst>
          </p:nvPr>
        </p:nvGraphicFramePr>
        <p:xfrm>
          <a:off x="909836" y="504348"/>
          <a:ext cx="2952328" cy="29246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1966691954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3587707434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3153986115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3501588346"/>
                    </a:ext>
                  </a:extLst>
                </a:gridCol>
              </a:tblGrid>
              <a:tr h="731163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645819"/>
                  </a:ext>
                </a:extLst>
              </a:tr>
              <a:tr h="7311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941933"/>
                  </a:ext>
                </a:extLst>
              </a:tr>
              <a:tr h="7311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060570"/>
                  </a:ext>
                </a:extLst>
              </a:tr>
              <a:tr h="7311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09415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B4809BF-1A0D-4C11-87B6-7CF04A6BE39C}"/>
              </a:ext>
            </a:extLst>
          </p:cNvPr>
          <p:cNvSpPr txBox="1"/>
          <p:nvPr/>
        </p:nvSpPr>
        <p:spPr>
          <a:xfrm>
            <a:off x="1971463" y="357301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 x 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E9525D-326A-47F3-AF2A-EBC26F9180B7}"/>
                  </a:ext>
                </a:extLst>
              </p:cNvPr>
              <p:cNvSpPr txBox="1"/>
              <p:nvPr/>
            </p:nvSpPr>
            <p:spPr>
              <a:xfrm>
                <a:off x="4870276" y="518939"/>
                <a:ext cx="55446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观察到的动态系统，每个单元内部均存在随时间变化的</a:t>
                </a:r>
                <a:r>
                  <a:rPr lang="en-US" altLang="zh-CN" dirty="0"/>
                  <a:t>P measurement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张量</a:t>
                </a:r>
                <a:r>
                  <a:rPr lang="el-GR" altLang="zh-CN" dirty="0"/>
                  <a:t>χ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为任何时间的观察， </a:t>
                </a:r>
                <a:r>
                  <a:rPr lang="el-GR" altLang="zh-CN" dirty="0"/>
                  <a:t>χ</a:t>
                </a:r>
                <a:r>
                  <a:rPr lang="zh-CN" altLang="en-US" dirty="0"/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为观察到的特征域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2D</a:t>
                </a:r>
                <a:r>
                  <a:rPr lang="zh-CN" altLang="en-US" dirty="0"/>
                  <a:t>雷达回波图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 3D</a:t>
                </a:r>
                <a:r>
                  <a:rPr lang="zh-CN" altLang="en-US" dirty="0"/>
                  <a:t>张量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</a:t>
                </a:r>
                <a:r>
                  <a:rPr lang="zh-CN" altLang="en-US" dirty="0">
                    <a:sym typeface="Wingdings" panose="05000000000000000000" pitchFamily="2" charset="2"/>
                  </a:rPr>
                  <a:t>时空序列预测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E9525D-326A-47F3-AF2A-EBC26F91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76" y="518939"/>
                <a:ext cx="5544616" cy="2031325"/>
              </a:xfrm>
              <a:prstGeom prst="rect">
                <a:avLst/>
              </a:prstGeom>
              <a:blipFill>
                <a:blip r:embed="rId3"/>
                <a:stretch>
                  <a:fillRect l="-990" t="-1502" r="-550" b="-4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6F1AD2-5088-4A4A-88C6-54EA9441D32E}"/>
              </a:ext>
            </a:extLst>
          </p:cNvPr>
          <p:cNvGrpSpPr/>
          <p:nvPr/>
        </p:nvGrpSpPr>
        <p:grpSpPr>
          <a:xfrm>
            <a:off x="4960742" y="2945334"/>
            <a:ext cx="1986604" cy="1411709"/>
            <a:chOff x="4960742" y="2945334"/>
            <a:chExt cx="1986604" cy="1411709"/>
          </a:xfrm>
        </p:grpSpPr>
        <p:sp>
          <p:nvSpPr>
            <p:cNvPr id="5" name="立方体 4">
              <a:extLst>
                <a:ext uri="{FF2B5EF4-FFF2-40B4-BE49-F238E27FC236}">
                  <a16:creationId xmlns:a16="http://schemas.microsoft.com/office/drawing/2014/main" id="{6ED678C5-3A00-477E-931D-9A2DB38AAAF6}"/>
                </a:ext>
              </a:extLst>
            </p:cNvPr>
            <p:cNvSpPr/>
            <p:nvPr/>
          </p:nvSpPr>
          <p:spPr>
            <a:xfrm>
              <a:off x="5590356" y="2945334"/>
              <a:ext cx="1008112" cy="100811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15C982-A9D8-4887-9A70-3305ADE6A6BA}"/>
                </a:ext>
              </a:extLst>
            </p:cNvPr>
            <p:cNvSpPr txBox="1"/>
            <p:nvPr/>
          </p:nvSpPr>
          <p:spPr>
            <a:xfrm>
              <a:off x="5769395" y="3987711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9999A58-B98A-420F-9CB0-8F85CA98BF87}"/>
                </a:ext>
              </a:extLst>
            </p:cNvPr>
            <p:cNvSpPr txBox="1"/>
            <p:nvPr/>
          </p:nvSpPr>
          <p:spPr>
            <a:xfrm>
              <a:off x="6570320" y="365498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7A10C2-EE33-4A74-9858-5FF0B27927F2}"/>
                </a:ext>
              </a:extLst>
            </p:cNvPr>
            <p:cNvSpPr txBox="1"/>
            <p:nvPr/>
          </p:nvSpPr>
          <p:spPr>
            <a:xfrm>
              <a:off x="4960742" y="3318458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P(t)</a:t>
              </a:r>
              <a:endParaRPr lang="zh-CN" altLang="en-US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BA8804E-6325-4DCA-88CD-435D00092B2E}"/>
                </a:ext>
              </a:extLst>
            </p:cNvPr>
            <p:cNvCxnSpPr>
              <a:cxnSpLocks/>
            </p:cNvCxnSpPr>
            <p:nvPr/>
          </p:nvCxnSpPr>
          <p:spPr>
            <a:xfrm>
              <a:off x="5590356" y="4000830"/>
              <a:ext cx="74502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F8E3AEB-E088-4396-8DF3-DCE726DAC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6904" y="3699679"/>
              <a:ext cx="295028" cy="28803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2D94920-AB46-4E35-86F9-AE25A87BC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9518" y="3204903"/>
              <a:ext cx="0" cy="78280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4E8DB35-52E0-4287-968A-E81FB4C181BD}"/>
              </a:ext>
            </a:extLst>
          </p:cNvPr>
          <p:cNvSpPr txBox="1"/>
          <p:nvPr/>
        </p:nvSpPr>
        <p:spPr>
          <a:xfrm>
            <a:off x="4870277" y="4907765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最后两个维度为空间维度（行和列，站在空间网络上的向量）</a:t>
            </a:r>
          </a:p>
        </p:txBody>
      </p:sp>
    </p:spTree>
    <p:extLst>
      <p:ext uri="{BB962C8B-B14F-4D97-AF65-F5344CB8AC3E}">
        <p14:creationId xmlns:p14="http://schemas.microsoft.com/office/powerpoint/2010/main" val="7385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A0BD7C3-BFCE-496D-A1FA-BEC149F75CF1}"/>
                  </a:ext>
                </a:extLst>
              </p:cNvPr>
              <p:cNvSpPr txBox="1"/>
              <p:nvPr/>
            </p:nvSpPr>
            <p:spPr>
              <a:xfrm>
                <a:off x="1269876" y="620688"/>
                <a:ext cx="964907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LSTM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将存储单元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充当信息状态累加器</a:t>
                </a:r>
                <a:endParaRPr lang="en-US" altLang="zh-CN" dirty="0"/>
              </a:p>
              <a:p>
                <a:r>
                  <a:rPr lang="zh-CN" altLang="en-US" dirty="0"/>
                  <a:t>新输入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</a:t>
                </a:r>
                <a:r>
                  <a:rPr lang="zh-CN" altLang="en-US" dirty="0">
                    <a:sym typeface="Wingdings" panose="05000000000000000000" pitchFamily="2" charset="2"/>
                  </a:rPr>
                  <a:t>输入门被激活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</a:t>
                </a:r>
                <a:r>
                  <a:rPr lang="zh-CN" altLang="en-US" dirty="0">
                    <a:sym typeface="Wingdings" panose="05000000000000000000" pitchFamily="2" charset="2"/>
                  </a:rPr>
                  <a:t>信息累积到单元格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 </a:t>
                </a:r>
                <a:r>
                  <a:rPr lang="zh-CN" altLang="en-US" dirty="0">
                    <a:sym typeface="Wingdings" panose="05000000000000000000" pitchFamily="2" charset="2"/>
                  </a:rPr>
                  <a:t>若遗忘门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/>
                  <a:t>开，可忘记过去单元状态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，新单元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是否传播到最终状态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由</m:t>
                    </m:r>
                  </m:oMath>
                </a14:m>
                <a:r>
                  <a:rPr lang="zh-CN" altLang="en-US" dirty="0"/>
                  <a:t>输出门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控制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优点：梯度将被捕获在单元中，防止梯度消失太快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err="1"/>
                  <a:t>ConvLSTM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通过其本地邻居的输入和过去状态确定网格中某个单元未来的状态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A0BD7C3-BFCE-496D-A1FA-BEC149F75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620688"/>
                <a:ext cx="9649072" cy="3416320"/>
              </a:xfrm>
              <a:prstGeom prst="rect">
                <a:avLst/>
              </a:prstGeom>
              <a:blipFill>
                <a:blip r:embed="rId3"/>
                <a:stretch>
                  <a:fillRect l="-505" t="-1607" r="-190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BDCDA66-52DA-44AC-B16B-7B8DB2629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96" y="4293096"/>
            <a:ext cx="739243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FC341-052D-4ADB-AAB4-477BD0BF4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70" y="908720"/>
            <a:ext cx="7411484" cy="19624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B7E4C8-A369-4BDC-81F4-442D9C8808AB}"/>
              </a:ext>
            </a:extLst>
          </p:cNvPr>
          <p:cNvSpPr txBox="1"/>
          <p:nvPr/>
        </p:nvSpPr>
        <p:spPr>
          <a:xfrm>
            <a:off x="952815" y="3326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编码预测结构</a:t>
            </a:r>
          </a:p>
        </p:txBody>
      </p:sp>
      <p:pic>
        <p:nvPicPr>
          <p:cNvPr id="6" name="图形 5" descr="橡皮鸭">
            <a:extLst>
              <a:ext uri="{FF2B5EF4-FFF2-40B4-BE49-F238E27FC236}">
                <a16:creationId xmlns:a16="http://schemas.microsoft.com/office/drawing/2014/main" id="{5ABFF4A8-DBBC-4BBE-8863-CBF9ABB67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751" y="193286"/>
            <a:ext cx="576064" cy="648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017E68-4B68-4995-9C0F-65B6F3C9187D}"/>
              </a:ext>
            </a:extLst>
          </p:cNvPr>
          <p:cNvSpPr txBox="1"/>
          <p:nvPr/>
        </p:nvSpPr>
        <p:spPr>
          <a:xfrm>
            <a:off x="1340546" y="3802191"/>
            <a:ext cx="950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</a:t>
            </a:r>
            <a:r>
              <a:rPr lang="en-US" altLang="zh-CN" dirty="0"/>
              <a:t>LSTM</a:t>
            </a:r>
            <a:r>
              <a:rPr lang="zh-CN" altLang="en-US" dirty="0"/>
              <a:t>将整个输入序列压缩为隐藏状态张量，预测</a:t>
            </a:r>
            <a:r>
              <a:rPr lang="en-US" altLang="zh-CN" dirty="0"/>
              <a:t>LSTM</a:t>
            </a:r>
            <a:r>
              <a:rPr lang="zh-CN" altLang="en-US" dirty="0"/>
              <a:t>展开改隐藏状态以给出最终预测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输入输出元素均为保留所有空间信息的</a:t>
            </a:r>
            <a:r>
              <a:rPr lang="en-US" altLang="zh-CN" dirty="0"/>
              <a:t>3D</a:t>
            </a:r>
            <a:r>
              <a:rPr lang="zh-CN" altLang="en-US" dirty="0"/>
              <a:t>张量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6300B2-A747-4904-9DC5-1883D017685B}"/>
              </a:ext>
            </a:extLst>
          </p:cNvPr>
          <p:cNvSpPr txBox="1"/>
          <p:nvPr/>
        </p:nvSpPr>
        <p:spPr>
          <a:xfrm>
            <a:off x="10054852" y="162880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 x 1 </a:t>
            </a:r>
            <a:r>
              <a:rPr lang="zh-CN" altLang="en-US" dirty="0"/>
              <a:t>卷积</a:t>
            </a:r>
          </a:p>
        </p:txBody>
      </p:sp>
    </p:spTree>
    <p:extLst>
      <p:ext uri="{BB962C8B-B14F-4D97-AF65-F5344CB8AC3E}">
        <p14:creationId xmlns:p14="http://schemas.microsoft.com/office/powerpoint/2010/main" val="398111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CAAFC-A71B-4A2E-B900-4B7405F88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75" y="620688"/>
            <a:ext cx="7335274" cy="22291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EC5724-31E2-46FE-AC48-4981BE0A6883}"/>
              </a:ext>
            </a:extLst>
          </p:cNvPr>
          <p:cNvSpPr txBox="1"/>
          <p:nvPr/>
        </p:nvSpPr>
        <p:spPr>
          <a:xfrm>
            <a:off x="4328544" y="361224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输入帧 </a:t>
            </a:r>
            <a:r>
              <a:rPr lang="en-US" altLang="zh-CN" dirty="0"/>
              <a:t>– </a:t>
            </a:r>
            <a:r>
              <a:rPr lang="zh-CN" altLang="en-US" dirty="0"/>
              <a:t>基本事实 </a:t>
            </a:r>
            <a:r>
              <a:rPr lang="en-US" altLang="zh-CN" dirty="0"/>
              <a:t>– 3</a:t>
            </a:r>
            <a:r>
              <a:rPr lang="zh-CN" altLang="en-US" dirty="0"/>
              <a:t>层网络预测</a:t>
            </a:r>
          </a:p>
        </p:txBody>
      </p:sp>
    </p:spTree>
    <p:extLst>
      <p:ext uri="{BB962C8B-B14F-4D97-AF65-F5344CB8AC3E}">
        <p14:creationId xmlns:p14="http://schemas.microsoft.com/office/powerpoint/2010/main" val="12686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3B3F93-0522-42DB-B6C8-5C164D95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6672"/>
            <a:ext cx="6043901" cy="25711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72714D-C466-421B-8F8C-44638E3C5EF1}"/>
              </a:ext>
            </a:extLst>
          </p:cNvPr>
          <p:cNvSpPr/>
          <p:nvPr/>
        </p:nvSpPr>
        <p:spPr>
          <a:xfrm>
            <a:off x="3048000" y="4005064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降水临近预报问题的两个预测实例。 </a:t>
            </a:r>
            <a:endParaRPr lang="en-US" altLang="zh-CN" dirty="0"/>
          </a:p>
          <a:p>
            <a:r>
              <a:rPr lang="zh-CN" altLang="en-US" dirty="0"/>
              <a:t>所有的预测和基础事实都以3的间隔进行采样。</a:t>
            </a:r>
            <a:endParaRPr lang="en-US" altLang="zh-CN" dirty="0"/>
          </a:p>
          <a:p>
            <a:r>
              <a:rPr lang="zh-CN" altLang="en-US" dirty="0"/>
              <a:t>从上到下：输入帧; 地面真相框架; 通过ConvLSTM网络预测; ROVER2的预测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ConvLSTM</a:t>
            </a:r>
            <a:r>
              <a:rPr lang="zh-CN" altLang="en-US" dirty="0"/>
              <a:t>能够更好地处理边界条件</a:t>
            </a:r>
          </a:p>
        </p:txBody>
      </p:sp>
    </p:spTree>
    <p:extLst>
      <p:ext uri="{BB962C8B-B14F-4D97-AF65-F5344CB8AC3E}">
        <p14:creationId xmlns:p14="http://schemas.microsoft.com/office/powerpoint/2010/main" val="42615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0AF78D-A0AB-4AC9-B1F5-E636C322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2" y="836712"/>
            <a:ext cx="10198340" cy="41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10793100_TF02886637_TF02886637" id="{4D89CBF9-9797-4DDB-83C8-BAF75C5C92D3}" vid="{7730F6EE-BAB5-4E80-BD6A-96C6496F45B7}"/>
    </a:ext>
  </a:extLst>
</a:theme>
</file>

<file path=ppt/theme/theme2.xml><?xml version="1.0" encoding="utf-8"?>
<a:theme xmlns:a="http://schemas.openxmlformats.org/drawingml/2006/main" name="办公室主题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水彩演示文稿（宽屏）</Template>
  <TotalTime>6425</TotalTime>
  <Words>765</Words>
  <Application>Microsoft Office PowerPoint</Application>
  <PresentationFormat>自定义</PresentationFormat>
  <Paragraphs>98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NimbusRomNo9L-Medi</vt:lpstr>
      <vt:lpstr>NimbusRomNo9L-Regu</vt:lpstr>
      <vt:lpstr>宋体</vt:lpstr>
      <vt:lpstr>Arial</vt:lpstr>
      <vt:lpstr>Cambria Math</vt:lpstr>
      <vt:lpstr>Palatino Linotype</vt:lpstr>
      <vt:lpstr>Watercolor_16x9</vt:lpstr>
      <vt:lpstr>LSTM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</dc:title>
  <dc:creator>hu yue</dc:creator>
  <cp:lastModifiedBy>hu yue</cp:lastModifiedBy>
  <cp:revision>46</cp:revision>
  <dcterms:created xsi:type="dcterms:W3CDTF">2019-06-06T03:00:18Z</dcterms:created>
  <dcterms:modified xsi:type="dcterms:W3CDTF">2019-06-24T04:53:35Z</dcterms:modified>
</cp:coreProperties>
</file>